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92" r:id="rId5"/>
    <p:sldId id="303" r:id="rId6"/>
    <p:sldId id="296" r:id="rId7"/>
    <p:sldId id="295" r:id="rId8"/>
    <p:sldId id="294" r:id="rId9"/>
    <p:sldId id="293" r:id="rId10"/>
    <p:sldId id="297" r:id="rId11"/>
    <p:sldId id="299" r:id="rId12"/>
    <p:sldId id="302" r:id="rId13"/>
    <p:sldId id="305" r:id="rId14"/>
    <p:sldId id="262" r:id="rId15"/>
    <p:sldId id="266" r:id="rId16"/>
    <p:sldId id="265" r:id="rId17"/>
    <p:sldId id="264" r:id="rId18"/>
    <p:sldId id="267" r:id="rId19"/>
    <p:sldId id="269" r:id="rId20"/>
    <p:sldId id="259" r:id="rId21"/>
    <p:sldId id="272" r:id="rId22"/>
    <p:sldId id="304" r:id="rId23"/>
    <p:sldId id="290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26" r:id="rId5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3" autoAdjust="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134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918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697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867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24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89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9184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902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9420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244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390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79DDF-9616-4A05-874F-E0D6DE12EB69}" type="datetimeFigureOut">
              <a:rPr lang="pt-BR" smtClean="0"/>
              <a:t>13/04/2022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46A70-CE85-486A-9C81-1D17C1F6D03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11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precal.sc.gov.b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76" y="560718"/>
            <a:ext cx="6969414" cy="144923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999267" y="3273660"/>
            <a:ext cx="8284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RELATÓRIO ANUAL </a:t>
            </a:r>
          </a:p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GOVERNANÇA - 2021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8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68794" y="436728"/>
            <a:ext cx="810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Despesas 2021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240520"/>
              </p:ext>
            </p:extLst>
          </p:nvPr>
        </p:nvGraphicFramePr>
        <p:xfrm>
          <a:off x="1768794" y="1979122"/>
          <a:ext cx="8128000" cy="1584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Previdenciários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(R$)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Aposentadorias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3.929.083,24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Pensões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557.072,57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4.486.155,81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385190"/>
              </p:ext>
            </p:extLst>
          </p:nvPr>
        </p:nvGraphicFramePr>
        <p:xfrm>
          <a:off x="1768794" y="4296990"/>
          <a:ext cx="8128000" cy="1889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Administrativos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(R$)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Despesas com Pessoal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129.212,28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Despesas</a:t>
                      </a:r>
                      <a:r>
                        <a:rPr lang="pt-B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 o Instituto (luz, água....)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185.404,44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314.616,72</a:t>
                      </a:r>
                      <a:endParaRPr lang="pt-B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689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68794" y="436728"/>
            <a:ext cx="9626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Investimentos X Rentabilidade 2021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566" y="1405297"/>
            <a:ext cx="4444203" cy="436577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966158" y="5538158"/>
            <a:ext cx="5106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C00000"/>
                </a:solidFill>
              </a:rPr>
              <a:t>PATRIMÔNIO ACUMULADO EM 2021: </a:t>
            </a:r>
          </a:p>
          <a:p>
            <a:r>
              <a:rPr lang="pt-BR" sz="2400" b="1" dirty="0" smtClean="0">
                <a:solidFill>
                  <a:srgbClr val="C00000"/>
                </a:solidFill>
              </a:rPr>
              <a:t>R$ 49.741.685,33</a:t>
            </a:r>
            <a:endParaRPr lang="pt-BR" sz="2400" b="1" dirty="0">
              <a:solidFill>
                <a:srgbClr val="C00000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832" y="1545923"/>
            <a:ext cx="2805202" cy="39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2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68794" y="436728"/>
            <a:ext cx="810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Déficit Atuarial 2021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650" y="1837425"/>
            <a:ext cx="5858736" cy="388188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556740" y="1371600"/>
            <a:ext cx="373523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b="1" dirty="0"/>
              <a:t>LEI Nº 4.976 DE 17 DE DEZEMBRO DE 2021</a:t>
            </a:r>
            <a:endParaRPr lang="pt-BR" sz="1100" b="1" dirty="0"/>
          </a:p>
          <a:p>
            <a:r>
              <a:rPr lang="pt-PT" sz="1100" b="1" dirty="0"/>
              <a:t> </a:t>
            </a:r>
            <a:endParaRPr lang="pt-BR" sz="1100" dirty="0"/>
          </a:p>
          <a:p>
            <a:r>
              <a:rPr lang="pt-PT" sz="1100" b="1" dirty="0"/>
              <a:t>AUTORIZA O PODER EXECUTIVO MUNICIPAL A RECONHECER O PLANO DE EQUACIONAMENTO DO DÉFICIT ATUARIAL DO IPRECAL, CORRESPONDENTE AO EXERCÍCIO DE 2020 E ESTABELECE OUTRAS PROVIDÊNCIAS.</a:t>
            </a:r>
            <a:endParaRPr lang="pt-BR" sz="1100" dirty="0"/>
          </a:p>
          <a:p>
            <a:r>
              <a:rPr lang="pt-PT" sz="1100" b="1" dirty="0"/>
              <a:t> </a:t>
            </a:r>
            <a:endParaRPr lang="pt-BR" sz="1100" dirty="0"/>
          </a:p>
          <a:p>
            <a:r>
              <a:rPr lang="pt-PT" sz="1100" dirty="0"/>
              <a:t>A Prefeita Municipal de Campo Alegre, Estado de Santa Catarina, faz saber a todos os habitantes do Município que a Câmara de Vereadores aprovou e ela sanciona a seguinte Lei:</a:t>
            </a:r>
            <a:endParaRPr lang="pt-BR" sz="1100" dirty="0"/>
          </a:p>
          <a:p>
            <a:r>
              <a:rPr lang="pt-PT" sz="1100" dirty="0"/>
              <a:t> </a:t>
            </a:r>
            <a:endParaRPr lang="pt-BR" sz="1100" dirty="0"/>
          </a:p>
          <a:p>
            <a:r>
              <a:rPr lang="pt-PT" sz="1100" b="1" dirty="0"/>
              <a:t>Art. 1º </a:t>
            </a:r>
            <a:r>
              <a:rPr lang="pt-PT" sz="1100" dirty="0"/>
              <a:t>Fica o Chefe do Poder Executivo Municipal autorizado a reconhecer o saldo devedor do Plano de Amortização para o valor correspondente ao déficit atuarial da Avaliação Atuarial 2021, que totaliza R$ 38.049.587,29 (trinta e oito milhões quarenta e  nove mil quinhentos e oitenta e sete reais e vinte e nove centavos), posicionado em 31 de dezembro de 2020.</a:t>
            </a:r>
            <a:endParaRPr lang="pt-BR" sz="1100" dirty="0"/>
          </a:p>
          <a:p>
            <a:r>
              <a:rPr lang="pt-PT" sz="1100" dirty="0"/>
              <a:t> </a:t>
            </a:r>
            <a:endParaRPr lang="pt-BR" sz="1100" dirty="0"/>
          </a:p>
          <a:p>
            <a:r>
              <a:rPr lang="pt-PT" sz="1100" b="1" dirty="0"/>
              <a:t>Parágrafo único. </a:t>
            </a:r>
            <a:r>
              <a:rPr lang="pt-PT" sz="1100" dirty="0"/>
              <a:t>Os valores das prestações mensais a serem cobradas do Município de Campo Alegre/SC bem como a evolução anual do Plano de Amortização está contida no Anexo Único desta Lei.</a:t>
            </a:r>
            <a:endParaRPr lang="pt-BR" sz="1100" dirty="0"/>
          </a:p>
          <a:p>
            <a:r>
              <a:rPr lang="pt-PT" sz="1100" dirty="0"/>
              <a:t> </a:t>
            </a:r>
            <a:endParaRPr lang="pt-BR" sz="1100" dirty="0"/>
          </a:p>
          <a:p>
            <a:r>
              <a:rPr lang="pt-PT" sz="1100" b="1" dirty="0"/>
              <a:t>Art. 2º </a:t>
            </a:r>
            <a:r>
              <a:rPr lang="pt-PT" sz="1100" dirty="0"/>
              <a:t>As parcelas para pagamento da amortização e dos juros terão vencimento no último dia de cada mês, com prazo de pagamento prorrogado até o dia 10 do mês subsequente ao de competência, sem encargos adicionais</a:t>
            </a:r>
            <a:r>
              <a:rPr lang="pt-PT" sz="1100" dirty="0" smtClean="0"/>
              <a:t>.</a:t>
            </a:r>
            <a:endParaRPr lang="pt-BR" dirty="0"/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686800" y="436728"/>
            <a:ext cx="2980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CÁLCULO ATUARIAL 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DATA BASE: 31/12/2020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68794" y="436728"/>
            <a:ext cx="810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Déficit Atuarial 2021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03504" y="1362456"/>
            <a:ext cx="1063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Em relação ao ativo garantidor o resultado apurado para a avaliação atuarial 2021 evidenciou um déficit, que deverá ser trabalhado com cautela no ano corrente. </a:t>
            </a:r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96" y="2075688"/>
            <a:ext cx="7973567" cy="409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8787384" y="320040"/>
            <a:ext cx="2752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CÁLCULO ATUARIAL </a:t>
            </a:r>
          </a:p>
          <a:p>
            <a:r>
              <a:rPr lang="pt-BR" b="1" dirty="0">
                <a:solidFill>
                  <a:srgbClr val="FF0000"/>
                </a:solidFill>
              </a:rPr>
              <a:t>DATA BASE: </a:t>
            </a:r>
            <a:r>
              <a:rPr lang="pt-BR" b="1" dirty="0" smtClean="0">
                <a:solidFill>
                  <a:srgbClr val="FF0000"/>
                </a:solidFill>
              </a:rPr>
              <a:t>31/12/2021</a:t>
            </a:r>
            <a:endParaRPr lang="pt-BR" b="1" dirty="0">
              <a:solidFill>
                <a:srgbClr val="FF0000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41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984075" y="127087"/>
            <a:ext cx="102079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t-BR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endParaRPr lang="pt-BR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277374" y="543464"/>
            <a:ext cx="65733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Governança</a:t>
            </a: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519451" y="1492370"/>
            <a:ext cx="84095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Conselho Administrativo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Estabelecer as diretrizes da política de gestão, aprovando orçamento e a politica de investimentos;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Aprovar as Contas do Instituto, após análise do Conselho Fiscal;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Avaliar o estudo atuarial;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Autorizar o parcelamento de débitos previdenciários e atuariais existentes.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ONTEÚDO: ATA DE REUNIÃO: QUAIS OS DESDOBRAMENTOS DESTE DOCUMENTO NA SUA  EMPRESA? - Doc Exp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53" y="3795623"/>
            <a:ext cx="4646324" cy="28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21766" y="3795623"/>
            <a:ext cx="480491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Conselho </a:t>
            </a:r>
            <a:r>
              <a:rPr lang="pt-B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Fiscal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Examinar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os balancetes mensais e as contas, emitindo parecer a respeito;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Pronunciar-se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sobre despesas extraordinárias autorizadas pelo Conselho Administrativo;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Propor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ao Conselho Administrativo medidas que julgar necessárias.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20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066192" y="873457"/>
            <a:ext cx="6585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Governança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248508" y="1661746"/>
            <a:ext cx="91703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Comitê de Investimentos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Elaborar a Política de Investimentos;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Emitir parecer quanto ao Plano de Aplicações Financeiras;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Analisar as demonstrações dos investimentos realizados;</a:t>
            </a: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Avaliar o desempenho do administrador/gestor dos recursos (rentabilidade, liquidez e segurança).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Investimentos para Iniciantes: Estratégias para Começar a Investir Agora  Mesmo - The Capital Advisor - Notícias, Artigos e Opiniões de Especialistas  em Investimen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32" y="3631721"/>
            <a:ext cx="4632085" cy="292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7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27547" y="13648"/>
            <a:ext cx="1154600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pt-BR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t-B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92702" y="957532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Controle Interno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164566" y="2053087"/>
            <a:ext cx="9282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Os procedimentos de controle e monitoramento ocorrem por meio de manifestações que determinam a regularidade ou não dos processos de concessão de benefícios previdenciários.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A Importância da Auditoria Interna para a Contabilid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57" y="2973208"/>
            <a:ext cx="4513620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22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738824" y="519514"/>
            <a:ext cx="8651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Código de Ética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92038" y="1699404"/>
            <a:ext cx="10144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Criado através da Instrução Normativa Nº 01 de 13 de outubro de 2021.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Contempla os princípios de atuação, que devem estar presentes nas relações a serem desenvolvidas com os nossos servidores, clientes, fornecedores, prestadores de serviços , governo e comunidade.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Reflete os padrões de comportamento adotados pelo Iprecal baseados na nossa Missão, Visão e Valores.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ódigo de Ética do Servidor | Portal T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698" y="3821116"/>
            <a:ext cx="2794959" cy="27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34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940944" y="370936"/>
            <a:ext cx="8591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Política de Segurança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97479" y="1725283"/>
            <a:ext cx="91353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Criado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através da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Instrução Normativa Nº 02 de 13 de outubro de 2021, instituiu a Política de Segurança da Tecnologia da Informação do Iprecal.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Trazem as diretrizes para a preservação e segurança do Ambiente de Tecnologia da Informação do Instituto.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Objetivando proteger o instituto de diversos tipos de ameaças, para garantir a continuidade do negócio, bem como, minimizar os danos.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olítica de Segurança da Informação - Introdução ao Desenvolvimento -  Profissionais 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81" y="4163003"/>
            <a:ext cx="3967851" cy="205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519451" y="355873"/>
            <a:ext cx="8927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Educação Previdenciária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190445" y="1664898"/>
            <a:ext cx="97392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Ações de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e pós aposentadoria, com encontros e informações que oportunizam a convivência, o aprendizado, a partilha de conhecimento e a busca pela qualidade de vida.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Elaboração de cartilhas aos segurados, com informações básicas sobre os benefícios;</a:t>
            </a: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Realizar seminários dirigidos aos segurados, relacionamento a previdência e qualidade de vida;</a:t>
            </a:r>
          </a:p>
          <a:p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Audiência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pública para os segurados, representantes do Ente e da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sociedade;</a:t>
            </a:r>
          </a:p>
          <a:p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Ações preparatórias para a aposentadoria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42" name="Picture 2" descr="A ciência responde: quem te faz mais feliz, família ou amigos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10" y="4273906"/>
            <a:ext cx="3470694" cy="231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52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691441" y="873457"/>
            <a:ext cx="6556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que é o Iprecal?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iprecal.sc.gov.br/static/images/home_business_slide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239" y="2424023"/>
            <a:ext cx="3621935" cy="383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268083" y="2424023"/>
            <a:ext cx="41493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 a Autárquica Municipal, detentor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autonomia financeira e administrativa,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responsável pela Gestão de 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Previdência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dos servidores estatutários municipais. Gerenciando os recursos financeiros e concedendo benefícios previdenciários. 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2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690777" y="964544"/>
            <a:ext cx="8065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Atendimento ao Segurado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276709" y="1794294"/>
            <a:ext cx="974784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Prova de Vida/Recadastramento, acontece no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mês de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NOVEMBRO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, 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segurado (aposentado/pensionista) deverá se apresentar ao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Iprecal para atualizar o seu cadastro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, com apresentação dos documentos de identificação (CPF, Identidade ou CNH e comprovante de residência) seu e de seus dependentes (cônjuge, filhos menores de 21 anos). </a:t>
            </a:r>
          </a:p>
          <a:p>
            <a:pPr lvl="0"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Este procedimento é anual,  a não realização poderá ocasionar a suspensão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do pagamento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adastro do aposentado inclui atualização de fo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343" y="4102605"/>
            <a:ext cx="3767166" cy="224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320506" y="232913"/>
            <a:ext cx="769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Transparência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9725" y="1285336"/>
            <a:ext cx="10204449" cy="488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Consta em nosso site (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iprecal.sc.gov.br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) todas as ações realizadas pelo Instituto:</a:t>
            </a:r>
          </a:p>
          <a:p>
            <a:pPr>
              <a:lnSpc>
                <a:spcPct val="150000"/>
              </a:lnSpc>
            </a:pP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Regimentos e Atas dos Conselhos e do Comitê de Investimentos;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Certificações negativas e o Certificado de Regularidade Previdenciária – CRP;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Composição mensal da carteira de investimentos e a relação das instituições credenciadas;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Cronograma das reuniões dos Conselhos e do Comitê de Investimentos;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Código de Ética e Política de Segurança da Tecnologia da Informação;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Demonstrações financeiras e contáveis;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Avaliação atuariais;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Procedimentos licitatórios e contratos administrativos;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Política de Investimentos;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Relatório de Controle Interno e de Governança Corporativa.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blob:https://web.whatsapp.com/c3d64bde-5c85-4e3f-90d8-43b3cac862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40" y="4110588"/>
            <a:ext cx="4307867" cy="25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5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320506" y="232913"/>
            <a:ext cx="76947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PERSPECTIVAS PARA 2022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59725" y="1337095"/>
            <a:ext cx="102044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Renovação do CRP Previdenciário;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Manutenção do Pró-Gestão, Ouvidoria do Instituto e Comprev;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Gestão de documentos;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Capacitação continuada para os servidores e conselheiros do Iprecal;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Estudo para alteração das regras de aposentadoria, para adquirir o equilíbrio atuarial;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Ser fiel aos prazos dos órgãos reguladores;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Prova de vida e recadastramento dos aposentados e pensionistas;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Reavaliação pericial aos aposentados por invalidez;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Programas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Pré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e Pós aposentadoria: Iprecal Informa, Programa Reta Final, Iprecal vai até você, </a:t>
            </a:r>
            <a:r>
              <a:rPr lang="pt-BR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PPA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Iprecal mexe com você, Audiência Pública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Melhora na Avaliação Atuarial e sistema previdenciário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pt-B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Término da Sede do Iprecal.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utoShape 4" descr="blob:https://web.whatsapp.com/c3d64bde-5c85-4e3f-90d8-43b3cac862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 descr="Perspectiva: o que significa, exemplos e sinônimos - Significad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480" y="873457"/>
            <a:ext cx="3619080" cy="21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81" y="931653"/>
            <a:ext cx="7318805" cy="186330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566787" y="3956828"/>
            <a:ext cx="8284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Obrigada!</a:t>
            </a:r>
            <a:endParaRPr lang="pt-BR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5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2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9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pic>
        <p:nvPicPr>
          <p:cNvPr id="4" name="Imagem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2" t="13073" r="30509" b="12203"/>
          <a:stretch/>
        </p:blipFill>
        <p:spPr>
          <a:xfrm>
            <a:off x="2524835" y="1825581"/>
            <a:ext cx="7219666" cy="459247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829464" y="715992"/>
            <a:ext cx="6915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Composição do Iprecal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74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0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4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5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3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3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3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68794" y="436728"/>
            <a:ext cx="810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Planejamento Estratégico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76709" y="1699404"/>
            <a:ext cx="94114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Missão</a:t>
            </a:r>
          </a:p>
          <a:p>
            <a:pPr fontAlgn="base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Administrar o Regime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Próprio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 Previdencia Social dos Servidores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Públicos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do Município de Campo Alegre SC, a partir de uma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gestão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humana, participativa, transparente e com tecnologia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atualizada.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37094" y="3278038"/>
            <a:ext cx="883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</a:t>
            </a:r>
          </a:p>
          <a:p>
            <a:pPr fontAlgn="base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Ser referencia na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gestão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prestação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serviços previdenciários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garantindo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sustentabilidade do Regime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Próprio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Previdencia.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337094" y="4658264"/>
            <a:ext cx="883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pt-BR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</a:p>
          <a:p>
            <a:pPr fontAlgn="base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Integridade,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Transparência,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Objetividade, Imparcialidade, Capacidade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Técnica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Profissionalismo.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pic>
        <p:nvPicPr>
          <p:cNvPr id="6146" name="Picture 2" descr="MIssão, Visão e Val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894" y="2907102"/>
            <a:ext cx="1609725" cy="341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2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8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4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3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9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8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0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68794" y="436728"/>
            <a:ext cx="810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quem cuidamos: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50830" y="1871932"/>
            <a:ext cx="44339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Servidores Ativos Efetivos: 368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Aposentados: 132</a:t>
            </a:r>
          </a:p>
          <a:p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Pensionistas: 33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lano de Saúde para Servidor Público - AFPESP | Convênio AFPESP Saú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732" y="1871932"/>
            <a:ext cx="4708579" cy="302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40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2648" y="530352"/>
            <a:ext cx="11210544" cy="5989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5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03300" y="246946"/>
            <a:ext cx="810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Plano de Ação Iprecal 2021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397481" y="1179522"/>
            <a:ext cx="7323826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Renovação do CRP;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Certificação do Pró Gestão;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pt-BR" sz="1600" dirty="0" smtClean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Capacitação dos Colaboradores do Iprecal;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Elaboração do Código de Ética;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Mapeamento e </a:t>
            </a:r>
            <a:r>
              <a:rPr lang="pt-B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manualização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dos processos de concessão;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Criação da Cartilha Previdenciária;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Prazo legal de envio dos documentos aos órgãos reguladores;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Realização da Prova de Vida/Recadastramentos dos segurados;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Programa de Pré-Aposentadoria (Criado Programa Reta Final);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Avaliação Atuarial 2021, com foco no Déficit;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Criação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 site do Iprecal;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Criação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 canal de Ouvidoria;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Instituir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Política de Segurança da Informação;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 Ampliar </a:t>
            </a:r>
            <a:r>
              <a:rPr lang="pt-BR" sz="1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Compensação Previdenciária com o INSS.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pt-BR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pic>
        <p:nvPicPr>
          <p:cNvPr id="7170" name="Picture 2" descr="Plano de Ação – Diretoria de Ensino – Região de Piraj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002" y="3229488"/>
            <a:ext cx="2558516" cy="24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5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68794" y="436728"/>
            <a:ext cx="932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Certificação PRÓ GESTÃO - RPPS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587261" y="1802921"/>
            <a:ext cx="48566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É um Programa de Certificação Institucional e de Modernização da Gestão dos RPPS. Instituído pela</a:t>
            </a: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Secretaria da Previdência, que visa a adoção de boas práticas de gestão.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Certificação Institucional Nível I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C:\Users\Usuario\OneDrive - WebPrev\Rede_Iprecal\LUCILAINE\PRO-GESTÃO\TOTUM\Certificado - Pró-Gestão - Campo Alegre SC (Final)_page-0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25" y="1492370"/>
            <a:ext cx="3683479" cy="4873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3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68794" y="436728"/>
            <a:ext cx="81084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Receitas 2021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496101"/>
              </p:ext>
            </p:extLst>
          </p:nvPr>
        </p:nvGraphicFramePr>
        <p:xfrm>
          <a:off x="2006120" y="1849726"/>
          <a:ext cx="8128000" cy="466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Realizado (R$)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Contribuições (Segurado 14%)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1.781.316,59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Contribuições (Patronal 22%)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2.798.071,83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Patrimonial (Investimentos)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49.741.685,33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Compensação Previdenciária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215.745,72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Aporte Déficit Atuarial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1.494.515,15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56.031.334,62</a:t>
                      </a:r>
                      <a:endParaRPr lang="pt-B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2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68794" y="436728"/>
            <a:ext cx="81084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Recursos Previdenciários e </a:t>
            </a:r>
          </a:p>
          <a:p>
            <a:pPr algn="ctr"/>
            <a:r>
              <a:rPr lang="pt-B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Taxa de Administração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19451" cy="87345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519451" y="2294626"/>
            <a:ext cx="81938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previdenciários 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são vinculados ao RPPS com a única função de custear os benefícios previdenciários (Aposentadoria e Pensões).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Os recursos para o pagamento das despesas de manutenção do RPPS, são caracterizados como </a:t>
            </a:r>
            <a:r>
              <a:rPr lang="pt-B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taxa de administração</a:t>
            </a:r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taxa de administração do IPRECAL é de 3,6%.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41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1183</Words>
  <Application>Microsoft Office PowerPoint</Application>
  <PresentationFormat>Widescreen</PresentationFormat>
  <Paragraphs>173</Paragraphs>
  <Slides>54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Usuario</cp:lastModifiedBy>
  <cp:revision>92</cp:revision>
  <dcterms:created xsi:type="dcterms:W3CDTF">2021-03-23T22:56:30Z</dcterms:created>
  <dcterms:modified xsi:type="dcterms:W3CDTF">2022-04-13T18:25:25Z</dcterms:modified>
</cp:coreProperties>
</file>